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01" r:id="rId12"/>
    <p:sldId id="299" r:id="rId13"/>
    <p:sldId id="303" r:id="rId14"/>
    <p:sldId id="309" r:id="rId15"/>
    <p:sldId id="300" r:id="rId16"/>
    <p:sldId id="304" r:id="rId17"/>
    <p:sldId id="305" r:id="rId18"/>
    <p:sldId id="306" r:id="rId19"/>
    <p:sldId id="307" r:id="rId20"/>
    <p:sldId id="308" r:id="rId21"/>
  </p:sldIdLst>
  <p:sldSz cx="12192000" cy="6858000"/>
  <p:notesSz cx="6797675" cy="9928225"/>
  <p:embeddedFontLst>
    <p:embeddedFont>
      <p:font typeface="Tahoma" panose="020B0604030504040204" pitchFamily="34" charset="0"/>
      <p:regular r:id="rId24"/>
      <p:bold r:id="rId25"/>
    </p:embeddedFont>
    <p:embeddedFont>
      <p:font typeface="Impact" panose="020B0806030902050204" pitchFamily="34" charset="0"/>
      <p:regular r:id="rId26"/>
    </p:embeddedFont>
    <p:embeddedFont>
      <p:font typeface="GOST" pitchFamily="2" charset="0"/>
      <p:regular r:id="rId27"/>
      <p:bold r:id="rId28"/>
      <p:italic r:id="rId29"/>
      <p:boldItalic r:id="rId30"/>
    </p:embeddedFont>
    <p:embeddedFont>
      <p:font typeface="Book Antiqua" panose="02040602050305030304" pitchFamily="18" charset="0"/>
      <p:regular r:id="rId31"/>
      <p:bold r:id="rId32"/>
      <p:italic r:id="rId33"/>
      <p:boldItalic r:id="rId34"/>
    </p:embeddedFont>
    <p:embeddedFont>
      <p:font typeface="GOST type B" panose="020B0500000000000000" pitchFamily="34" charset="0"/>
      <p:regular r:id="rId35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5">
          <p15:clr>
            <a:srgbClr val="A4A3A4"/>
          </p15:clr>
        </p15:guide>
        <p15:guide id="2" pos="3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8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3E9FE"/>
    <a:srgbClr val="CDDEF2"/>
    <a:srgbClr val="89CEE3"/>
    <a:srgbClr val="B2C2D1"/>
    <a:srgbClr val="84CEE4"/>
    <a:srgbClr val="84D0E8"/>
    <a:srgbClr val="1764A3"/>
    <a:srgbClr val="267E00"/>
    <a:srgbClr val="A5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5501" autoAdjust="0"/>
  </p:normalViewPr>
  <p:slideViewPr>
    <p:cSldViewPr snapToGrid="0">
      <p:cViewPr varScale="1">
        <p:scale>
          <a:sx n="63" d="100"/>
          <a:sy n="63" d="100"/>
        </p:scale>
        <p:origin x="90" y="324"/>
      </p:cViewPr>
      <p:guideLst>
        <p:guide orient="horz" pos="2015"/>
        <p:guide pos="3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6"/>
    </p:cViewPr>
  </p:sorterViewPr>
  <p:notesViewPr>
    <p:cSldViewPr snapToGrid="0">
      <p:cViewPr varScale="1">
        <p:scale>
          <a:sx n="64" d="100"/>
          <a:sy n="64" d="100"/>
        </p:scale>
        <p:origin x="-3444" y="-114"/>
      </p:cViewPr>
      <p:guideLst>
        <p:guide orient="horz" pos="2918"/>
        <p:guide pos="216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748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8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6573" y="0"/>
            <a:ext cx="2919748" cy="5408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80"/>
            </a:lvl1pPr>
          </a:lstStyle>
          <a:p>
            <a:fld id="{96285ADB-1465-4FCF-8D1B-E067E37D3CEE}" type="datetimeFigureOut">
              <a:rPr lang="ru-RU" smtClean="0"/>
              <a:t>07.10.2023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10238852"/>
            <a:ext cx="2919748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8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6573" y="10238852"/>
            <a:ext cx="2919748" cy="540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80"/>
            </a:lvl1pPr>
          </a:lstStyle>
          <a:p>
            <a:fld id="{F7A9B2AF-2D09-4280-84D1-4F6D53786F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770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751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27" tIns="45714" rIns="91427" bIns="45714" numCol="1" anchor="t" anchorCtr="0" compatLnSpc="1"/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751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27" tIns="45714" rIns="91427" bIns="45714" numCol="1" anchor="t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782" y="744538"/>
            <a:ext cx="661811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6144"/>
            <a:ext cx="5438140" cy="446817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27" tIns="45714" rIns="91427" bIns="45714" numCol="1" anchor="t" anchorCtr="0" compatLnSpc="1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129"/>
            <a:ext cx="2945659" cy="49751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27" tIns="45714" rIns="91427" bIns="45714" numCol="1" anchor="b" anchorCtr="0" compatLnSpc="1"/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9129"/>
            <a:ext cx="2945659" cy="49751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27" tIns="45714" rIns="91427" bIns="45714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55D563B-D296-4A85-9EE8-8990DC6445BE}" type="slidenum">
              <a:rPr lang="ru-RU" altLang="ru-RU"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66114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 dirty="0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5D563B-D296-4A85-9EE8-8990DC6445BE}" type="slidenum">
              <a:rPr lang="ru-RU" altLang="ru-RU"/>
              <a:t>1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33473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 dirty="0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5D563B-D296-4A85-9EE8-8990DC6445BE}" type="slidenum">
              <a:rPr lang="ru-RU" altLang="ru-RU"/>
              <a:t>19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70022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flag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-48684" y="0"/>
            <a:ext cx="1224068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 userDrawn="1"/>
        </p:nvSpPr>
        <p:spPr bwMode="auto">
          <a:xfrm>
            <a:off x="0" y="1011238"/>
            <a:ext cx="12192000" cy="114300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 smtClean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flag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-48684" y="0"/>
            <a:ext cx="1224068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4"/>
          <p:cNvSpPr>
            <a:spLocks noChangeArrowheads="1"/>
          </p:cNvSpPr>
          <p:nvPr userDrawn="1"/>
        </p:nvSpPr>
        <p:spPr bwMode="auto">
          <a:xfrm>
            <a:off x="0" y="1011238"/>
            <a:ext cx="12192000" cy="114300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0" scaled="1"/>
          </a:gradFill>
          <a:ln>
            <a:noFill/>
          </a:ln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defRPr/>
            </a:pPr>
            <a:endParaRPr kumimoji="1" lang="ru-RU" sz="2400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400201"/>
              </p:ext>
            </p:extLst>
          </p:nvPr>
        </p:nvGraphicFramePr>
        <p:xfrm>
          <a:off x="1180465" y="946150"/>
          <a:ext cx="9831705" cy="1546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31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719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6457950"/>
            <a:ext cx="12190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GOST type B" panose="020B0500000000000000" charset="0"/>
                <a:cs typeface="GOST type B" panose="020B0500000000000000" charset="0"/>
              </a:rPr>
              <a:t>Таганрог, </a:t>
            </a:r>
            <a:r>
              <a:rPr lang="ru-RU" dirty="0" smtClean="0">
                <a:solidFill>
                  <a:schemeClr val="bg1"/>
                </a:solidFill>
                <a:latin typeface="GOST type B" panose="020B0500000000000000" charset="0"/>
                <a:cs typeface="GOST type B" panose="020B0500000000000000" charset="0"/>
              </a:rPr>
              <a:t>2023 г.</a:t>
            </a:r>
            <a:endParaRPr lang="ru-RU" dirty="0">
              <a:solidFill>
                <a:schemeClr val="bg1"/>
              </a:solidFill>
              <a:latin typeface="GOST type B" panose="020B0500000000000000" charset="0"/>
              <a:cs typeface="GOST type B" panose="020B050000000000000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70" y="1942465"/>
            <a:ext cx="7185660" cy="918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501015"/>
            <a:ext cx="12202160" cy="203835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1518920" y="2034305"/>
            <a:ext cx="9144000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b="0" kern="0" smtClean="0">
                <a:latin typeface="Book Antiqua" panose="0204060205030503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Система регистрации</a:t>
            </a:r>
            <a:r>
              <a:rPr lang="en-US" b="0" kern="0" smtClean="0">
                <a:latin typeface="Book Antiqua" panose="0204060205030503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0" kern="0" smtClean="0">
                <a:latin typeface="Book Antiqua" panose="0204060205030503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деформаций в протяженных объектах </a:t>
            </a:r>
            <a:endParaRPr lang="ru-RU" b="0" kern="0" dirty="0">
              <a:latin typeface="Book Antiqua" panose="020406020503050303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1518920" y="4477872"/>
            <a:ext cx="9144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None/>
            </a:pP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Разработчики</a:t>
            </a:r>
            <a:r>
              <a:rPr lang="en-US" sz="1600" b="0" kern="0" dirty="0" smtClean="0">
                <a:latin typeface="GOST" pitchFamily="2" charset="0"/>
                <a:cs typeface="Times New Roman" panose="02020603050405020304" pitchFamily="18" charset="0"/>
              </a:rPr>
              <a:t>:</a:t>
            </a: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 СКБ «Спутник» ИРИ РТУ МИРЭА</a:t>
            </a:r>
          </a:p>
          <a:p>
            <a:pPr marL="0" indent="0" algn="r">
              <a:buNone/>
            </a:pP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Иванов Вячеслав Сергеевич</a:t>
            </a:r>
          </a:p>
          <a:p>
            <a:pPr marL="0" indent="0" algn="r">
              <a:buNone/>
            </a:pP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Фимин Дмитрий Игоревич</a:t>
            </a:r>
          </a:p>
          <a:p>
            <a:pPr marL="0" indent="0" algn="r">
              <a:buNone/>
            </a:pPr>
            <a:r>
              <a:rPr lang="ru-RU" sz="1600" b="0" kern="0" dirty="0" err="1" smtClean="0">
                <a:latin typeface="GOST" pitchFamily="2" charset="0"/>
                <a:cs typeface="Times New Roman" panose="02020603050405020304" pitchFamily="18" charset="0"/>
              </a:rPr>
              <a:t>Шеденко</a:t>
            </a: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 Владимир Вячеславович</a:t>
            </a:r>
          </a:p>
          <a:p>
            <a:pPr marL="0" indent="0" algn="r">
              <a:buNone/>
            </a:pPr>
            <a:r>
              <a:rPr lang="ru-RU" sz="1600" b="0" kern="0" dirty="0" err="1" smtClean="0">
                <a:latin typeface="GOST" pitchFamily="2" charset="0"/>
                <a:cs typeface="Times New Roman" panose="02020603050405020304" pitchFamily="18" charset="0"/>
              </a:rPr>
              <a:t>Христюк</a:t>
            </a: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 Макар Сергеевич</a:t>
            </a:r>
          </a:p>
          <a:p>
            <a:endParaRPr lang="ru-RU" sz="1600" b="0" kern="0" dirty="0" smtClean="0">
              <a:latin typeface="GOST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62" y="33340"/>
            <a:ext cx="1880315" cy="1880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09600" y="-103032"/>
            <a:ext cx="10972800" cy="5418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b="0" kern="0" dirty="0" smtClean="0">
                <a:latin typeface="Book Antiqua" panose="02040602050305030304" pitchFamily="18" charset="0"/>
              </a:rPr>
              <a:t>3</a:t>
            </a:r>
            <a:r>
              <a:rPr lang="en-US" b="0" kern="0" dirty="0" smtClean="0">
                <a:latin typeface="Book Antiqua" panose="02040602050305030304" pitchFamily="18" charset="0"/>
              </a:rPr>
              <a:t>D-</a:t>
            </a:r>
            <a:r>
              <a:rPr lang="ru-RU" b="0" kern="0" dirty="0" smtClean="0">
                <a:latin typeface="Book Antiqua" panose="02040602050305030304" pitchFamily="18" charset="0"/>
              </a:rPr>
              <a:t>моделирование</a:t>
            </a:r>
            <a:endParaRPr lang="ru-RU" b="0" kern="0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9" y="1162060"/>
            <a:ext cx="3670245" cy="42175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84" y="1162060"/>
            <a:ext cx="3966693" cy="42175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081" y="1575543"/>
            <a:ext cx="4083533" cy="380407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284479" y="5521588"/>
            <a:ext cx="792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0" dirty="0" smtClean="0">
                <a:latin typeface="Book Antiqua" panose="02040602050305030304" pitchFamily="18" charset="0"/>
              </a:rPr>
              <a:t>Рисунок. 3</a:t>
            </a:r>
            <a:r>
              <a:rPr lang="en-US" b="0" dirty="0" smtClean="0">
                <a:latin typeface="Book Antiqua" panose="02040602050305030304" pitchFamily="18" charset="0"/>
              </a:rPr>
              <a:t>D-</a:t>
            </a:r>
            <a:r>
              <a:rPr lang="ru-RU" b="0" dirty="0" smtClean="0">
                <a:latin typeface="Book Antiqua" panose="02040602050305030304" pitchFamily="18" charset="0"/>
              </a:rPr>
              <a:t>модель приемника</a:t>
            </a:r>
            <a:endParaRPr lang="ru-RU" b="0" dirty="0" smtClean="0">
              <a:latin typeface="Book Antiqua" panose="02040602050305030304" pitchFamily="18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10/19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34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128788"/>
            <a:ext cx="10972800" cy="567632"/>
          </a:xfrm>
        </p:spPr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Передача данных на сервер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60" y="684797"/>
            <a:ext cx="8541879" cy="4804807"/>
          </a:xfr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11/19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4479" y="5521588"/>
            <a:ext cx="792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0" dirty="0" smtClean="0">
                <a:latin typeface="Book Antiqua" panose="02040602050305030304" pitchFamily="18" charset="0"/>
              </a:rPr>
              <a:t>Рисунок. Программирование </a:t>
            </a:r>
            <a:r>
              <a:rPr lang="en-US" b="0" dirty="0" smtClean="0">
                <a:latin typeface="Book Antiqua" panose="02040602050305030304" pitchFamily="18" charset="0"/>
              </a:rPr>
              <a:t>ESP32</a:t>
            </a:r>
            <a:endParaRPr lang="ru-RU" b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0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90153"/>
            <a:ext cx="10972800" cy="632027"/>
          </a:xfrm>
        </p:spPr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Конструкторская документация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776"/>
            <a:ext cx="3998224" cy="28303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782" y="981768"/>
            <a:ext cx="3998224" cy="28303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12145"/>
            <a:ext cx="3998224" cy="274825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782" y="3812146"/>
            <a:ext cx="3999013" cy="2748259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12/19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0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928" y="710724"/>
            <a:ext cx="3394472" cy="4525963"/>
          </a:xfrm>
          <a:effectLst>
            <a:softEdge rad="139700"/>
          </a:effec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09600" y="-212983"/>
            <a:ext cx="10972800" cy="42596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b="0" kern="0" smtClean="0">
                <a:latin typeface="Book Antiqua" panose="02040602050305030304" pitchFamily="18" charset="0"/>
              </a:rPr>
              <a:t>Демонстрация работы</a:t>
            </a:r>
            <a:endParaRPr lang="ru-RU" b="0" kern="0" dirty="0">
              <a:latin typeface="Book Antiqua" panose="0204060205030503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224" y="708026"/>
            <a:ext cx="3396496" cy="4528661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733743"/>
            <a:ext cx="3295650" cy="439420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9" name="Прямоугольник 8"/>
          <p:cNvSpPr/>
          <p:nvPr/>
        </p:nvSpPr>
        <p:spPr>
          <a:xfrm>
            <a:off x="2253999" y="5448649"/>
            <a:ext cx="792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0" dirty="0" smtClean="0">
                <a:latin typeface="Book Antiqua" panose="02040602050305030304" pitchFamily="18" charset="0"/>
              </a:rPr>
              <a:t>Рисунок. Испытания в зимнем саду</a:t>
            </a:r>
            <a:endParaRPr lang="ru-RU" b="0" dirty="0" smtClean="0">
              <a:latin typeface="Book Antiqua" panose="02040602050305030304" pitchFamily="18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13/19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4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212983"/>
            <a:ext cx="10972800" cy="425965"/>
          </a:xfrm>
        </p:spPr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Демонстрация работы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video_2023-10-08_12-47-2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320" y="612616"/>
            <a:ext cx="9311640" cy="6016784"/>
          </a:xfr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14/19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9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Команда проекта</a:t>
            </a:r>
            <a:endParaRPr lang="ru-RU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2018986"/>
            <a:ext cx="3657600" cy="56388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Book Antiqua" panose="02040602050305030304" pitchFamily="18" charset="0"/>
              </a:rPr>
              <a:t>Иванов Вячеслав</a:t>
            </a:r>
          </a:p>
          <a:p>
            <a:pPr marL="0" indent="0">
              <a:buNone/>
            </a:pPr>
            <a:r>
              <a:rPr lang="en-US" sz="2400" dirty="0" smtClean="0">
                <a:latin typeface="Book Antiqua" panose="02040602050305030304" pitchFamily="18" charset="0"/>
              </a:rPr>
              <a:t>3D-</a:t>
            </a:r>
            <a:r>
              <a:rPr lang="ru-RU" sz="2400" dirty="0" smtClean="0">
                <a:latin typeface="Book Antiqua" panose="02040602050305030304" pitchFamily="18" charset="0"/>
              </a:rPr>
              <a:t>моделирование</a:t>
            </a:r>
            <a:r>
              <a:rPr lang="en-US" sz="2400" dirty="0" smtClean="0">
                <a:latin typeface="Book Antiqua" panose="02040602050305030304" pitchFamily="18" charset="0"/>
              </a:rPr>
              <a:t>;</a:t>
            </a:r>
            <a:r>
              <a:rPr lang="ru-RU" sz="2400" dirty="0" smtClean="0">
                <a:latin typeface="Book Antiqua" panose="02040602050305030304" pitchFamily="18" charset="0"/>
              </a:rPr>
              <a:t> </a:t>
            </a:r>
            <a:r>
              <a:rPr lang="ru-RU" sz="2400" dirty="0">
                <a:latin typeface="Book Antiqua" panose="02040602050305030304" pitchFamily="18" charset="0"/>
              </a:rPr>
              <a:t>Р</a:t>
            </a:r>
            <a:r>
              <a:rPr lang="ru-RU" sz="2400" dirty="0" smtClean="0">
                <a:latin typeface="Book Antiqua" panose="02040602050305030304" pitchFamily="18" charset="0"/>
              </a:rPr>
              <a:t>учной монтаж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461760" y="2018986"/>
            <a:ext cx="365760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ru-RU" b="0" kern="0" dirty="0" smtClean="0">
                <a:latin typeface="Book Antiqua" panose="02040602050305030304" pitchFamily="18" charset="0"/>
              </a:rPr>
              <a:t>Фимин Дмитрий</a:t>
            </a:r>
            <a:endParaRPr lang="en-US" b="0" kern="0" dirty="0" smtClean="0">
              <a:latin typeface="Book Antiqua" panose="02040602050305030304" pitchFamily="18" charset="0"/>
            </a:endParaRPr>
          </a:p>
          <a:p>
            <a:pPr marL="0" indent="0">
              <a:buFontTx/>
              <a:buNone/>
            </a:pPr>
            <a:r>
              <a:rPr lang="ru-RU" sz="2400" b="0" kern="0" dirty="0" smtClean="0">
                <a:latin typeface="Book Antiqua" panose="02040602050305030304" pitchFamily="18" charset="0"/>
              </a:rPr>
              <a:t>Программирование,</a:t>
            </a:r>
            <a:r>
              <a:rPr lang="ru-RU" sz="2400" b="0" kern="0" dirty="0">
                <a:latin typeface="Book Antiqua" panose="02040602050305030304" pitchFamily="18" charset="0"/>
              </a:rPr>
              <a:t> Ручной монтаж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09600" y="4312605"/>
            <a:ext cx="403860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ru-RU" b="0" kern="0" dirty="0" err="1" smtClean="0">
                <a:latin typeface="Book Antiqua" panose="02040602050305030304" pitchFamily="18" charset="0"/>
              </a:rPr>
              <a:t>Шеденко</a:t>
            </a:r>
            <a:r>
              <a:rPr lang="ru-RU" b="0" kern="0" dirty="0" smtClean="0">
                <a:latin typeface="Book Antiqua" panose="02040602050305030304" pitchFamily="18" charset="0"/>
              </a:rPr>
              <a:t> Владимир</a:t>
            </a:r>
          </a:p>
          <a:p>
            <a:pPr marL="0" indent="0">
              <a:buFontTx/>
              <a:buNone/>
            </a:pPr>
            <a:r>
              <a:rPr lang="ru-RU" sz="2400" b="0" kern="0" dirty="0" smtClean="0">
                <a:latin typeface="Book Antiqua" panose="02040602050305030304" pitchFamily="18" charset="0"/>
              </a:rPr>
              <a:t>Программирование,</a:t>
            </a:r>
            <a:r>
              <a:rPr lang="ru-RU" sz="2400" b="0" kern="0" dirty="0">
                <a:latin typeface="Book Antiqua" panose="02040602050305030304" pitchFamily="18" charset="0"/>
              </a:rPr>
              <a:t> Ручной монтаж</a:t>
            </a:r>
            <a:r>
              <a:rPr lang="ru-RU" sz="2400" b="0" kern="0" dirty="0" smtClean="0">
                <a:latin typeface="Book Antiqua" panose="02040602050305030304" pitchFamily="18" charset="0"/>
              </a:rPr>
              <a:t> </a:t>
            </a:r>
            <a:endParaRPr lang="ru-RU" sz="2400" b="0" kern="0" dirty="0">
              <a:latin typeface="Book Antiqua" panose="02040602050305030304" pitchFamily="18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461760" y="4312605"/>
            <a:ext cx="403860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ru-RU" b="0" kern="0" dirty="0" err="1" smtClean="0">
                <a:latin typeface="Book Antiqua" panose="02040602050305030304" pitchFamily="18" charset="0"/>
              </a:rPr>
              <a:t>Христюк</a:t>
            </a:r>
            <a:r>
              <a:rPr lang="ru-RU" b="0" kern="0" dirty="0" smtClean="0">
                <a:latin typeface="Book Antiqua" panose="02040602050305030304" pitchFamily="18" charset="0"/>
              </a:rPr>
              <a:t> Макар</a:t>
            </a:r>
          </a:p>
          <a:p>
            <a:pPr marL="0" indent="0">
              <a:buFontTx/>
              <a:buNone/>
            </a:pPr>
            <a:r>
              <a:rPr lang="ru-RU" sz="2400" b="0" kern="0" dirty="0" smtClean="0">
                <a:latin typeface="Book Antiqua" panose="02040602050305030304" pitchFamily="18" charset="0"/>
              </a:rPr>
              <a:t>Ручной монтаж, программирование</a:t>
            </a:r>
            <a:endParaRPr lang="ru-RU" sz="2400" b="0" kern="0" dirty="0">
              <a:latin typeface="Book Antiqua" panose="02040602050305030304" pitchFamily="18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15/19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Экономическая целесообразность</a:t>
            </a:r>
            <a:endParaRPr lang="ru-RU" dirty="0">
              <a:latin typeface="Book Antiqua" panose="0204060205030503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889912"/>
              </p:ext>
            </p:extLst>
          </p:nvPr>
        </p:nvGraphicFramePr>
        <p:xfrm>
          <a:off x="2539999" y="1166514"/>
          <a:ext cx="7112001" cy="569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667"/>
                <a:gridCol w="2370667"/>
                <a:gridCol w="2370667"/>
              </a:tblGrid>
              <a:tr h="326198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Наименование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Количество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Стоимость, </a:t>
                      </a:r>
                      <a:r>
                        <a:rPr lang="ru-RU" dirty="0" err="1" smtClean="0">
                          <a:latin typeface="Book Antiqua" panose="02040602050305030304" pitchFamily="18" charset="0"/>
                        </a:rPr>
                        <a:t>руб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570846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Book Antiqua" panose="02040602050305030304" pitchFamily="18" charset="0"/>
                        </a:rPr>
                        <a:t>Лазерный модуль </a:t>
                      </a:r>
                      <a:r>
                        <a:rPr lang="en-US" sz="1600" dirty="0" smtClean="0">
                          <a:latin typeface="Book Antiqua" panose="02040602050305030304" pitchFamily="18" charset="0"/>
                        </a:rPr>
                        <a:t>KY-008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 </a:t>
                      </a:r>
                      <a:r>
                        <a:rPr lang="ru-RU" dirty="0" err="1" smtClean="0">
                          <a:latin typeface="Book Antiqua" panose="02040602050305030304" pitchFamily="18" charset="0"/>
                        </a:rPr>
                        <a:t>шт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150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815494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Book Antiqua" panose="02040602050305030304" pitchFamily="18" charset="0"/>
                        </a:rPr>
                        <a:t>Модуль разработки </a:t>
                      </a:r>
                      <a:r>
                        <a:rPr lang="en-US" sz="1600" dirty="0" smtClean="0">
                          <a:latin typeface="Book Antiqua" panose="02040602050305030304" pitchFamily="18" charset="0"/>
                        </a:rPr>
                        <a:t>STM32F401CCU6 Black</a:t>
                      </a:r>
                      <a:r>
                        <a:rPr lang="ru-RU" sz="1600" dirty="0" smtClean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sz="1600" dirty="0" smtClean="0">
                          <a:latin typeface="Book Antiqua" panose="02040602050305030304" pitchFamily="18" charset="0"/>
                        </a:rPr>
                        <a:t>Pill 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</a:t>
                      </a:r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шт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920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326198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Book Antiqua" panose="02040602050305030304" pitchFamily="18" charset="0"/>
                        </a:rPr>
                        <a:t>Батарейка крона 9</a:t>
                      </a:r>
                      <a:r>
                        <a:rPr lang="en-US" sz="1600" dirty="0" smtClean="0">
                          <a:latin typeface="Book Antiqua" panose="02040602050305030304" pitchFamily="18" charset="0"/>
                        </a:rPr>
                        <a:t>V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2 </a:t>
                      </a:r>
                      <a:r>
                        <a:rPr lang="ru-RU" dirty="0" err="1" smtClean="0">
                          <a:latin typeface="Book Antiqua" panose="02040602050305030304" pitchFamily="18" charset="0"/>
                        </a:rPr>
                        <a:t>шт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416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326198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Book Antiqua" panose="02040602050305030304" pitchFamily="18" charset="0"/>
                        </a:rPr>
                        <a:t>LCD</a:t>
                      </a:r>
                      <a:r>
                        <a:rPr lang="ru-RU" sz="1600" b="0" dirty="0" smtClean="0">
                          <a:latin typeface="Book Antiqua" panose="02040602050305030304" pitchFamily="18" charset="0"/>
                        </a:rPr>
                        <a:t>-дисплей 16х2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ru-RU" dirty="0" err="1" smtClean="0">
                          <a:latin typeface="Book Antiqua" panose="02040602050305030304" pitchFamily="18" charset="0"/>
                        </a:rPr>
                        <a:t>шт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600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326198">
                <a:tc>
                  <a:txBody>
                    <a:bodyPr/>
                    <a:lstStyle/>
                    <a:p>
                      <a:r>
                        <a:rPr lang="ru-RU" sz="1600" b="0" dirty="0" smtClean="0">
                          <a:latin typeface="Book Antiqua" panose="02040602050305030304" pitchFamily="18" charset="0"/>
                        </a:rPr>
                        <a:t>Фоторезистор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9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ru-RU" dirty="0" err="1" smtClean="0">
                          <a:latin typeface="Book Antiqua" panose="02040602050305030304" pitchFamily="18" charset="0"/>
                        </a:rPr>
                        <a:t>шт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603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326198">
                <a:tc>
                  <a:txBody>
                    <a:bodyPr/>
                    <a:lstStyle/>
                    <a:p>
                      <a:r>
                        <a:rPr lang="ru-RU" sz="1600" b="0" dirty="0" smtClean="0">
                          <a:latin typeface="Book Antiqua" panose="02040602050305030304" pitchFamily="18" charset="0"/>
                        </a:rPr>
                        <a:t>Резистор 200Ом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9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ru-RU" dirty="0" err="1" smtClean="0">
                          <a:latin typeface="Book Antiqua" panose="02040602050305030304" pitchFamily="18" charset="0"/>
                        </a:rPr>
                        <a:t>шт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140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57084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Book Antiqua" panose="02040602050305030304" pitchFamily="18" charset="0"/>
                        </a:rPr>
                        <a:t>Bluetooth + WI-FI </a:t>
                      </a:r>
                      <a:r>
                        <a:rPr lang="ru-RU" sz="1600" b="0" dirty="0" smtClean="0">
                          <a:latin typeface="Book Antiqua" panose="02040602050305030304" pitchFamily="18" charset="0"/>
                        </a:rPr>
                        <a:t>модуль </a:t>
                      </a:r>
                      <a:r>
                        <a:rPr lang="en-US" sz="1600" b="0" dirty="0" smtClean="0">
                          <a:latin typeface="Book Antiqua" panose="02040602050305030304" pitchFamily="18" charset="0"/>
                        </a:rPr>
                        <a:t>ESP32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ru-RU" dirty="0" err="1" smtClean="0">
                          <a:latin typeface="Book Antiqua" panose="02040602050305030304" pitchFamily="18" charset="0"/>
                        </a:rPr>
                        <a:t>шт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700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sz="1600" b="0" dirty="0" smtClean="0">
                          <a:latin typeface="Book Antiqua" panose="02040602050305030304" pitchFamily="18" charset="0"/>
                        </a:rPr>
                        <a:t>Макетная плата 90х70мм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ru-RU" dirty="0" err="1" smtClean="0">
                          <a:latin typeface="Book Antiqua" panose="02040602050305030304" pitchFamily="18" charset="0"/>
                        </a:rPr>
                        <a:t>шт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300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570846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Book Antiqua" panose="02040602050305030304" pitchFamily="18" charset="0"/>
                        </a:rPr>
                        <a:t>Монтажные</a:t>
                      </a:r>
                      <a:r>
                        <a:rPr lang="ru-RU" sz="1600" baseline="0" dirty="0" smtClean="0">
                          <a:latin typeface="Book Antiqua" panose="02040602050305030304" pitchFamily="18" charset="0"/>
                        </a:rPr>
                        <a:t> провода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15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ru-RU" dirty="0" err="1" smtClean="0">
                          <a:latin typeface="Book Antiqua" panose="02040602050305030304" pitchFamily="18" charset="0"/>
                        </a:rPr>
                        <a:t>шт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130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326198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Book Antiqua" panose="02040602050305030304" pitchFamily="18" charset="0"/>
                        </a:rPr>
                        <a:t>Пластик</a:t>
                      </a:r>
                      <a:r>
                        <a:rPr lang="en-US" sz="1600" dirty="0" smtClean="0">
                          <a:latin typeface="Book Antiqua" panose="02040602050305030304" pitchFamily="18" charset="0"/>
                        </a:rPr>
                        <a:t>, ABS</a:t>
                      </a:r>
                      <a:endParaRPr lang="ru-RU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159 гр.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1590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326198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ИТОГО</a:t>
                      </a:r>
                      <a:r>
                        <a:rPr lang="en-US" dirty="0" smtClean="0">
                          <a:latin typeface="Book Antiqua" panose="02040602050305030304" pitchFamily="18" charset="0"/>
                        </a:rPr>
                        <a:t>: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Book Antiqua" panose="02040602050305030304" pitchFamily="18" charset="0"/>
                        </a:rPr>
                        <a:t>5549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2689859" y="602634"/>
            <a:ext cx="6812280" cy="56388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>
                <a:latin typeface="Book Antiqua" panose="02040602050305030304" pitchFamily="18" charset="0"/>
              </a:rPr>
              <a:t>Стоимость компонентов</a:t>
            </a:r>
            <a:r>
              <a:rPr lang="en-US" dirty="0" smtClean="0">
                <a:latin typeface="Book Antiqua" panose="02040602050305030304" pitchFamily="18" charset="0"/>
              </a:rPr>
              <a:t>:</a:t>
            </a:r>
            <a:endParaRPr lang="ru-RU" sz="2400" dirty="0" smtClean="0">
              <a:latin typeface="Book Antiqua" panose="02040602050305030304" pitchFamily="18" charset="0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16/19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5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Экономическая целесообразность</a:t>
            </a:r>
            <a:endParaRPr lang="ru-RU" dirty="0">
              <a:latin typeface="Book Antiqua" panose="0204060205030503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56327"/>
              </p:ext>
            </p:extLst>
          </p:nvPr>
        </p:nvGraphicFramePr>
        <p:xfrm>
          <a:off x="1971039" y="1166514"/>
          <a:ext cx="8249919" cy="4639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973"/>
                <a:gridCol w="2749973"/>
                <a:gridCol w="2749973"/>
              </a:tblGrid>
              <a:tr h="43162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Наименование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Описание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Стоимость, </a:t>
                      </a:r>
                      <a:r>
                        <a:rPr lang="ru-RU" sz="2000" dirty="0" err="1" smtClean="0">
                          <a:latin typeface="Book Antiqua" panose="02040602050305030304" pitchFamily="18" charset="0"/>
                        </a:rPr>
                        <a:t>руб</a:t>
                      </a:r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, 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1079053"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Рабочий день участника</a:t>
                      </a:r>
                      <a:r>
                        <a:rPr lang="ru-RU" sz="2000" baseline="0" dirty="0" smtClean="0">
                          <a:latin typeface="Book Antiqua" panose="02040602050305030304" pitchFamily="18" charset="0"/>
                        </a:rPr>
                        <a:t> команды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Программирование, сборка, настройка</a:t>
                      </a:r>
                      <a:r>
                        <a:rPr lang="ru-RU" sz="2000" baseline="0" dirty="0" smtClean="0">
                          <a:latin typeface="Book Antiqua" panose="02040602050305030304" pitchFamily="18" charset="0"/>
                        </a:rPr>
                        <a:t> устройства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5000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2373916"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Монтажу системы на объект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Проведение монтажа системы на</a:t>
                      </a:r>
                      <a:r>
                        <a:rPr lang="ru-RU" sz="2000" baseline="0" dirty="0" smtClean="0">
                          <a:latin typeface="Book Antiqua" panose="02040602050305030304" pitchFamily="18" charset="0"/>
                        </a:rPr>
                        <a:t> объекте, транспортировка до объекта оплачивается отдельно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3000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755337"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Калибровка системы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Пусконаладочные работы на объекте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Book Antiqua" panose="02040602050305030304" pitchFamily="18" charset="0"/>
                        </a:rPr>
                        <a:t>3000</a:t>
                      </a:r>
                      <a:endParaRPr lang="ru-RU" sz="20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689859" y="602634"/>
            <a:ext cx="6812280" cy="56388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>
                <a:latin typeface="Book Antiqua" panose="02040602050305030304" pitchFamily="18" charset="0"/>
              </a:rPr>
              <a:t>Стоимость работы</a:t>
            </a:r>
            <a:r>
              <a:rPr lang="en-US" dirty="0" smtClean="0">
                <a:latin typeface="Book Antiqua" panose="02040602050305030304" pitchFamily="18" charset="0"/>
              </a:rPr>
              <a:t>:</a:t>
            </a:r>
            <a:endParaRPr lang="ru-RU" sz="2400" dirty="0" smtClean="0">
              <a:latin typeface="Book Antiqua" panose="02040602050305030304" pitchFamily="18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17/19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09600" y="-144303"/>
            <a:ext cx="10972800" cy="65532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b="0" kern="0" dirty="0" smtClean="0">
                <a:latin typeface="Book Antiqua" panose="02040602050305030304" pitchFamily="18" charset="0"/>
              </a:rPr>
              <a:t>Экономическая целесообразность</a:t>
            </a:r>
            <a:endParaRPr lang="ru-RU" b="0" kern="0" dirty="0">
              <a:latin typeface="Book Antiqua" panose="0204060205030503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689860" y="731520"/>
            <a:ext cx="68122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ru-RU" b="0" kern="0" dirty="0" smtClean="0">
                <a:latin typeface="Book Antiqua" panose="02040602050305030304" pitchFamily="18" charset="0"/>
              </a:rPr>
              <a:t>Итоговая стоимость продукта</a:t>
            </a:r>
            <a:r>
              <a:rPr lang="en-US" b="0" kern="0" dirty="0" smtClean="0">
                <a:latin typeface="Book Antiqua" panose="02040602050305030304" pitchFamily="18" charset="0"/>
              </a:rPr>
              <a:t>: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41365" y="3592890"/>
            <a:ext cx="33554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kern="0" dirty="0">
                <a:latin typeface="Book Antiqua" panose="02040602050305030304" pitchFamily="18" charset="0"/>
              </a:rPr>
              <a:t>Стоимость потребленных </a:t>
            </a:r>
            <a:endParaRPr lang="ru-RU" b="0" kern="0" dirty="0" smtClean="0">
              <a:latin typeface="Book Antiqua" panose="02040602050305030304" pitchFamily="18" charset="0"/>
            </a:endParaRPr>
          </a:p>
          <a:p>
            <a:r>
              <a:rPr lang="ru-RU" b="0" kern="0" dirty="0" smtClean="0">
                <a:latin typeface="Book Antiqua" panose="02040602050305030304" pitchFamily="18" charset="0"/>
              </a:rPr>
              <a:t>средств </a:t>
            </a:r>
            <a:r>
              <a:rPr lang="ru-RU" b="0" kern="0" dirty="0">
                <a:latin typeface="Book Antiqua" panose="02040602050305030304" pitchFamily="18" charset="0"/>
              </a:rPr>
              <a:t>производства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019847" y="3625692"/>
            <a:ext cx="25523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kern="0" dirty="0">
                <a:latin typeface="Book Antiqua" panose="02040602050305030304" pitchFamily="18" charset="0"/>
              </a:rPr>
              <a:t>стоимость дневной </a:t>
            </a:r>
            <a:endParaRPr lang="ru-RU" b="0" kern="0" dirty="0" smtClean="0">
              <a:latin typeface="Book Antiqua" panose="02040602050305030304" pitchFamily="18" charset="0"/>
            </a:endParaRPr>
          </a:p>
          <a:p>
            <a:r>
              <a:rPr lang="ru-RU" b="0" kern="0" dirty="0" smtClean="0">
                <a:latin typeface="Book Antiqua" panose="02040602050305030304" pitchFamily="18" charset="0"/>
              </a:rPr>
              <a:t>рабочей </a:t>
            </a:r>
            <a:r>
              <a:rPr lang="ru-RU" b="0" kern="0" dirty="0">
                <a:latin typeface="Book Antiqua" panose="02040602050305030304" pitchFamily="18" charset="0"/>
              </a:rPr>
              <a:t>силы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277955" y="3592890"/>
            <a:ext cx="3049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kern="0" dirty="0">
                <a:latin typeface="Book Antiqua" panose="02040602050305030304" pitchFamily="18" charset="0"/>
              </a:rPr>
              <a:t>прибавочная стоимость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31044" y="2441199"/>
            <a:ext cx="16466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0" kern="0" dirty="0" smtClean="0">
                <a:latin typeface="Book Antiqua" panose="02040602050305030304" pitchFamily="18" charset="0"/>
              </a:rPr>
              <a:t>5549р.</a:t>
            </a:r>
            <a:endParaRPr lang="ru-RU" sz="4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314041" y="2454564"/>
            <a:ext cx="4956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0" kern="0" dirty="0" smtClean="0">
                <a:latin typeface="Book Antiqua" panose="02040602050305030304" pitchFamily="18" charset="0"/>
              </a:rPr>
              <a:t>+</a:t>
            </a:r>
            <a:endParaRPr lang="ru-RU" sz="4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562464" y="2487366"/>
            <a:ext cx="1903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0" kern="0" dirty="0" smtClean="0">
                <a:latin typeface="Book Antiqua" panose="02040602050305030304" pitchFamily="18" charset="0"/>
              </a:rPr>
              <a:t>20000р.</a:t>
            </a:r>
            <a:endParaRPr lang="ru-RU" sz="4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893236" y="2441199"/>
            <a:ext cx="4956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0" kern="0" dirty="0" smtClean="0">
                <a:latin typeface="Book Antiqua" panose="02040602050305030304" pitchFamily="18" charset="0"/>
              </a:rPr>
              <a:t>+</a:t>
            </a:r>
            <a:endParaRPr lang="ru-RU" sz="4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069037" y="2441199"/>
            <a:ext cx="1903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0" kern="0" dirty="0" smtClean="0">
                <a:latin typeface="Book Antiqua" panose="02040602050305030304" pitchFamily="18" charset="0"/>
              </a:rPr>
              <a:t>15000р.</a:t>
            </a:r>
            <a:endParaRPr lang="ru-RU" sz="4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0079363" y="2454564"/>
            <a:ext cx="4956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0" kern="0" dirty="0" smtClean="0">
                <a:latin typeface="Book Antiqua" panose="02040602050305030304" pitchFamily="18" charset="0"/>
              </a:rPr>
              <a:t>=</a:t>
            </a:r>
            <a:endParaRPr lang="ru-RU" sz="40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0724932" y="2441199"/>
            <a:ext cx="1467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0" kern="0" dirty="0" smtClean="0">
                <a:latin typeface="Book Antiqua" panose="02040602050305030304" pitchFamily="18" charset="0"/>
              </a:rPr>
              <a:t>40549</a:t>
            </a:r>
            <a:endParaRPr lang="ru-RU" sz="4000" dirty="0"/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0" y="4731216"/>
            <a:ext cx="12191999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ru-RU" b="0" kern="0" dirty="0" smtClean="0">
                <a:latin typeface="Book Antiqua" panose="02040602050305030304" pitchFamily="18" charset="0"/>
              </a:rPr>
              <a:t>Система регистрации деформаций позволит сократить количество разрушенных протяженных объектов.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0575012" y="3483993"/>
            <a:ext cx="14686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kern="0" dirty="0" smtClean="0">
                <a:latin typeface="Book Antiqua" panose="02040602050305030304" pitchFamily="18" charset="0"/>
              </a:rPr>
              <a:t>Итоговая</a:t>
            </a:r>
          </a:p>
          <a:p>
            <a:r>
              <a:rPr lang="ru-RU" b="0" kern="0" dirty="0" smtClean="0">
                <a:latin typeface="Book Antiqua" panose="02040602050305030304" pitchFamily="18" charset="0"/>
              </a:rPr>
              <a:t> </a:t>
            </a:r>
            <a:r>
              <a:rPr lang="ru-RU" b="0" kern="0" dirty="0">
                <a:latin typeface="Book Antiqua" panose="02040602050305030304" pitchFamily="18" charset="0"/>
              </a:rPr>
              <a:t>стоимость</a:t>
            </a:r>
            <a:endParaRPr lang="ru-RU" dirty="0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18/19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1180465" y="946150"/>
          <a:ext cx="9831705" cy="1546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31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719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6457950"/>
            <a:ext cx="12190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GOST type B" panose="020B0500000000000000" charset="0"/>
                <a:cs typeface="GOST type B" panose="020B0500000000000000" charset="0"/>
              </a:rPr>
              <a:t>Таганрог, </a:t>
            </a:r>
            <a:r>
              <a:rPr lang="ru-RU" dirty="0" smtClean="0">
                <a:solidFill>
                  <a:schemeClr val="bg1"/>
                </a:solidFill>
                <a:latin typeface="GOST type B" panose="020B0500000000000000" charset="0"/>
                <a:cs typeface="GOST type B" panose="020B0500000000000000" charset="0"/>
              </a:rPr>
              <a:t>2023 г.</a:t>
            </a:r>
            <a:endParaRPr lang="ru-RU" dirty="0">
              <a:solidFill>
                <a:schemeClr val="bg1"/>
              </a:solidFill>
              <a:latin typeface="GOST type B" panose="020B0500000000000000" charset="0"/>
              <a:cs typeface="GOST type B" panose="020B050000000000000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70" y="1942465"/>
            <a:ext cx="7185660" cy="918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501015"/>
            <a:ext cx="12202160" cy="203835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1518920" y="2034305"/>
            <a:ext cx="9144000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b="0" kern="0" smtClean="0">
                <a:latin typeface="Book Antiqua" panose="0204060205030503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Система регистрации</a:t>
            </a:r>
            <a:r>
              <a:rPr lang="en-US" b="0" kern="0" smtClean="0">
                <a:latin typeface="Book Antiqua" panose="0204060205030503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b="0" kern="0" smtClean="0">
                <a:latin typeface="Book Antiqua" panose="0204060205030503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деформаций в протяженных объектах </a:t>
            </a:r>
            <a:endParaRPr lang="ru-RU" b="0" kern="0" dirty="0">
              <a:latin typeface="Book Antiqua" panose="020406020503050303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1518920" y="4477872"/>
            <a:ext cx="9144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None/>
            </a:pP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Разработчики</a:t>
            </a:r>
            <a:r>
              <a:rPr lang="en-US" sz="1600" b="0" kern="0" dirty="0" smtClean="0">
                <a:latin typeface="GOST" pitchFamily="2" charset="0"/>
                <a:cs typeface="Times New Roman" panose="02020603050405020304" pitchFamily="18" charset="0"/>
              </a:rPr>
              <a:t>:</a:t>
            </a: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 СКБ «Спутник» ИРИ РТУ МИРЭА</a:t>
            </a:r>
          </a:p>
          <a:p>
            <a:pPr marL="0" indent="0" algn="r">
              <a:buNone/>
            </a:pP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Иванов Вячеслав Сергеевич</a:t>
            </a:r>
          </a:p>
          <a:p>
            <a:pPr marL="0" indent="0" algn="r">
              <a:buNone/>
            </a:pP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Фимин Дмитрий Игоревич</a:t>
            </a:r>
          </a:p>
          <a:p>
            <a:pPr marL="0" indent="0" algn="r">
              <a:buNone/>
            </a:pPr>
            <a:r>
              <a:rPr lang="ru-RU" sz="1600" b="0" kern="0" dirty="0" err="1" smtClean="0">
                <a:latin typeface="GOST" pitchFamily="2" charset="0"/>
                <a:cs typeface="Times New Roman" panose="02020603050405020304" pitchFamily="18" charset="0"/>
              </a:rPr>
              <a:t>Шеденко</a:t>
            </a: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 Владимир Вячеславович</a:t>
            </a:r>
          </a:p>
          <a:p>
            <a:pPr marL="0" indent="0" algn="r">
              <a:buNone/>
            </a:pPr>
            <a:r>
              <a:rPr lang="ru-RU" sz="1600" b="0" kern="0" dirty="0" err="1" smtClean="0">
                <a:latin typeface="GOST" pitchFamily="2" charset="0"/>
                <a:cs typeface="Times New Roman" panose="02020603050405020304" pitchFamily="18" charset="0"/>
              </a:rPr>
              <a:t>Христюк</a:t>
            </a:r>
            <a:r>
              <a:rPr lang="ru-RU" sz="1600" b="0" kern="0" dirty="0" smtClean="0">
                <a:latin typeface="GOST" pitchFamily="2" charset="0"/>
                <a:cs typeface="Times New Roman" panose="02020603050405020304" pitchFamily="18" charset="0"/>
              </a:rPr>
              <a:t> Макар Сергеевич</a:t>
            </a:r>
          </a:p>
          <a:p>
            <a:endParaRPr lang="ru-RU" sz="1600" b="0" kern="0" dirty="0" smtClean="0">
              <a:latin typeface="GOST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62" y="33340"/>
            <a:ext cx="1880315" cy="1880315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10866120" y="6294120"/>
            <a:ext cx="132588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smtClean="0">
                <a:latin typeface="Book Antiqua" panose="02040602050305030304" pitchFamily="18" charset="0"/>
              </a:rPr>
              <a:t>19/19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-103032"/>
            <a:ext cx="10972800" cy="502277"/>
          </a:xfrm>
        </p:spPr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0812" y="982014"/>
            <a:ext cx="10972800" cy="4525963"/>
          </a:xfrm>
        </p:spPr>
        <p:txBody>
          <a:bodyPr/>
          <a:lstStyle/>
          <a:p>
            <a:pPr marL="0" indent="457200" algn="just">
              <a:buNone/>
            </a:pPr>
            <a:r>
              <a:rPr lang="ru-RU" dirty="0">
                <a:latin typeface="Book Antiqua" panose="02040602050305030304" pitchFamily="18" charset="0"/>
              </a:rPr>
              <a:t>С течением времени у зданий и мостов наблюдается деформация всего сооружения или его отдельных частей. За 2018год в России обрушилось порядка 100 мостов. В 2023 году количество обрушившихся мостов уменьшилось, но все-равно обрушения продолжаются. </a:t>
            </a:r>
          </a:p>
          <a:p>
            <a:pPr algn="just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2" y="3670477"/>
            <a:ext cx="4637429" cy="28689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90" y="3670477"/>
            <a:ext cx="4644389" cy="2868917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11109960" y="6294120"/>
            <a:ext cx="108204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ru-RU" b="0" kern="0" dirty="0" smtClean="0">
                <a:latin typeface="Book Antiqua" panose="02040602050305030304" pitchFamily="18" charset="0"/>
              </a:rPr>
              <a:t>2</a:t>
            </a:r>
            <a:r>
              <a:rPr lang="en-US" b="0" kern="0" dirty="0" smtClean="0">
                <a:latin typeface="Book Antiqua" panose="02040602050305030304" pitchFamily="18" charset="0"/>
              </a:rPr>
              <a:t>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20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115911"/>
            <a:ext cx="10972800" cy="850968"/>
          </a:xfrm>
        </p:spPr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914400"/>
            <a:ext cx="10972800" cy="4525963"/>
          </a:xfrm>
        </p:spPr>
        <p:txBody>
          <a:bodyPr/>
          <a:lstStyle/>
          <a:p>
            <a:pPr marL="0" indent="457200" algn="just">
              <a:buNone/>
            </a:pPr>
            <a:r>
              <a:rPr lang="ru-RU" dirty="0">
                <a:latin typeface="Book Antiqua" panose="02040602050305030304" pitchFamily="18" charset="0"/>
              </a:rPr>
              <a:t>Разработать систему из имеющихся компонентов, которая позволила бы регистрировать деформации в протяженных объектах и передавать информацию пользователю в приложение.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010840"/>
            <a:ext cx="3948241" cy="34311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81" y="2927560"/>
            <a:ext cx="5333999" cy="3597732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11109960" y="6294120"/>
            <a:ext cx="108204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3/19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6721" y="-128789"/>
            <a:ext cx="10972800" cy="709300"/>
          </a:xfrm>
        </p:spPr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Используемые компоненты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06032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400" dirty="0" smtClean="0">
                <a:latin typeface="Book Antiqua" panose="02040602050305030304" pitchFamily="18" charset="0"/>
              </a:rPr>
              <a:t>Передатчик</a:t>
            </a:r>
            <a:r>
              <a:rPr lang="en-US" sz="2400" dirty="0" smtClean="0">
                <a:latin typeface="Book Antiqua" panose="0204060205030503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400" dirty="0" smtClean="0">
                <a:latin typeface="Book Antiqua" panose="02040602050305030304" pitchFamily="18" charset="0"/>
              </a:rPr>
              <a:t>Лазерный модуль </a:t>
            </a:r>
            <a:r>
              <a:rPr lang="en-US" sz="2400" dirty="0" smtClean="0">
                <a:latin typeface="Book Antiqua" panose="02040602050305030304" pitchFamily="18" charset="0"/>
              </a:rPr>
              <a:t>KY-008, </a:t>
            </a:r>
            <a:r>
              <a:rPr lang="ru-RU" sz="2400" dirty="0" smtClean="0">
                <a:latin typeface="Book Antiqua" panose="02040602050305030304" pitchFamily="18" charset="0"/>
              </a:rPr>
              <a:t>1шт</a:t>
            </a:r>
            <a:r>
              <a:rPr lang="en-US" sz="2400" dirty="0" smtClean="0">
                <a:latin typeface="Book Antiqua" panose="02040602050305030304" pitchFamily="18" charset="0"/>
              </a:rPr>
              <a:t>;</a:t>
            </a:r>
            <a:endParaRPr lang="ru-RU" sz="2400" dirty="0" smtClean="0">
              <a:latin typeface="Book Antiqua" panose="020406020503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2400" dirty="0" smtClean="0">
                <a:latin typeface="Book Antiqua" panose="02040602050305030304" pitchFamily="18" charset="0"/>
              </a:rPr>
              <a:t>Модуль разработки </a:t>
            </a:r>
            <a:r>
              <a:rPr lang="en-US" sz="2400" dirty="0" smtClean="0">
                <a:latin typeface="Book Antiqua" panose="02040602050305030304" pitchFamily="18" charset="0"/>
              </a:rPr>
              <a:t>STM32F401CCU6 Black Pill,1</a:t>
            </a:r>
            <a:r>
              <a:rPr lang="ru-RU" sz="2400" dirty="0" err="1" smtClean="0">
                <a:latin typeface="Book Antiqua" panose="02040602050305030304" pitchFamily="18" charset="0"/>
              </a:rPr>
              <a:t>шт</a:t>
            </a:r>
            <a:r>
              <a:rPr lang="en-US" sz="2400" dirty="0" smtClean="0">
                <a:latin typeface="Book Antiqua" panose="02040602050305030304" pitchFamily="18" charset="0"/>
              </a:rPr>
              <a:t>;</a:t>
            </a:r>
            <a:endParaRPr lang="ru-RU" sz="2400" dirty="0" smtClean="0">
              <a:latin typeface="Book Antiqua" panose="020406020503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2400" dirty="0" smtClean="0">
                <a:latin typeface="Book Antiqua" panose="02040602050305030304" pitchFamily="18" charset="0"/>
              </a:rPr>
              <a:t>Батарейка крона 9</a:t>
            </a:r>
            <a:r>
              <a:rPr lang="en-US" sz="2400" dirty="0" smtClean="0">
                <a:latin typeface="Book Antiqua" panose="02040602050305030304" pitchFamily="18" charset="0"/>
              </a:rPr>
              <a:t>V,</a:t>
            </a:r>
            <a:r>
              <a:rPr lang="ru-RU" sz="2400" dirty="0" smtClean="0">
                <a:latin typeface="Book Antiqua" panose="02040602050305030304" pitchFamily="18" charset="0"/>
              </a:rPr>
              <a:t>1шт.</a:t>
            </a:r>
          </a:p>
          <a:p>
            <a:pPr marL="0" indent="0">
              <a:lnSpc>
                <a:spcPct val="150000"/>
              </a:lnSpc>
              <a:buNone/>
            </a:pPr>
            <a:endParaRPr lang="ru-RU" sz="2400" dirty="0" smtClean="0">
              <a:latin typeface="Book Antiqua" panose="020406020503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2400" dirty="0" smtClean="0">
              <a:latin typeface="Book Antiqua" panose="020406020503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2400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latin typeface="Book Antiqua" panose="0204060205030503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268" y="794395"/>
            <a:ext cx="4908569" cy="461201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423552" y="5220179"/>
            <a:ext cx="5768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0" dirty="0" smtClean="0">
                <a:latin typeface="Book Antiqua" panose="02040602050305030304" pitchFamily="18" charset="0"/>
              </a:rPr>
              <a:t>Рисунок. Используемые компоненты в корпусе</a:t>
            </a:r>
            <a:endParaRPr lang="ru-RU" b="0" dirty="0" smtClean="0">
              <a:latin typeface="Book Antiqua" panose="02040602050305030304" pitchFamily="18" charset="0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1109960" y="6294120"/>
            <a:ext cx="108204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4/19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5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96721" y="-128789"/>
            <a:ext cx="10972800" cy="7093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b="0" kern="0" smtClean="0">
                <a:latin typeface="Book Antiqua" panose="02040602050305030304" pitchFamily="18" charset="0"/>
              </a:rPr>
              <a:t>Используемые компоненты</a:t>
            </a:r>
            <a:endParaRPr lang="ru-RU" b="0" kern="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631518"/>
            <a:ext cx="483288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0" dirty="0" smtClean="0">
                <a:latin typeface="Book Antiqua" panose="02040602050305030304" pitchFamily="18" charset="0"/>
              </a:rPr>
              <a:t>Приемник</a:t>
            </a:r>
            <a:r>
              <a:rPr lang="en-US" sz="2400" b="0" dirty="0" smtClean="0">
                <a:latin typeface="Book Antiqua" panose="02040602050305030304" pitchFamily="18" charset="0"/>
              </a:rPr>
              <a:t>:</a:t>
            </a:r>
            <a:endParaRPr lang="ru-RU" sz="2400" b="0" dirty="0" smtClean="0">
              <a:latin typeface="Book Antiqua" panose="0204060205030503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dirty="0" smtClean="0">
                <a:latin typeface="Book Antiqua" panose="02040602050305030304" pitchFamily="18" charset="0"/>
              </a:rPr>
              <a:t>LCD</a:t>
            </a:r>
            <a:r>
              <a:rPr lang="ru-RU" sz="2400" b="0" dirty="0" smtClean="0">
                <a:latin typeface="Book Antiqua" panose="02040602050305030304" pitchFamily="18" charset="0"/>
              </a:rPr>
              <a:t>-дисплей 16х2, 1шт</a:t>
            </a:r>
            <a:r>
              <a:rPr lang="en-US" sz="2400" b="0" dirty="0" smtClean="0">
                <a:latin typeface="Book Antiqua" panose="0204060205030503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ru-RU" sz="2400" b="0" dirty="0" smtClean="0">
                <a:latin typeface="Book Antiqua" panose="02040602050305030304" pitchFamily="18" charset="0"/>
              </a:rPr>
              <a:t>Фоторезистор,9 </a:t>
            </a:r>
            <a:r>
              <a:rPr lang="ru-RU" sz="2400" b="0" dirty="0" err="1" smtClean="0">
                <a:latin typeface="Book Antiqua" panose="02040602050305030304" pitchFamily="18" charset="0"/>
              </a:rPr>
              <a:t>шт</a:t>
            </a:r>
            <a:r>
              <a:rPr lang="en-US" sz="2400" b="0" dirty="0" smtClean="0">
                <a:latin typeface="Book Antiqua" panose="02040602050305030304" pitchFamily="18" charset="0"/>
              </a:rPr>
              <a:t>;</a:t>
            </a:r>
            <a:endParaRPr lang="ru-RU" sz="2400" b="0" dirty="0" smtClean="0">
              <a:latin typeface="Book Antiqua" panose="0204060205030503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0" dirty="0" smtClean="0">
                <a:latin typeface="Book Antiqua" panose="02040602050305030304" pitchFamily="18" charset="0"/>
              </a:rPr>
              <a:t>Резистор 200Ом, 9шт</a:t>
            </a:r>
            <a:r>
              <a:rPr lang="en-US" sz="2400" b="0" dirty="0" smtClean="0">
                <a:latin typeface="Book Antiqua" panose="0204060205030503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400" b="0" dirty="0" smtClean="0">
                <a:latin typeface="Book Antiqua" panose="02040602050305030304" pitchFamily="18" charset="0"/>
              </a:rPr>
              <a:t>Bluetooth + WI-FI </a:t>
            </a:r>
            <a:r>
              <a:rPr lang="ru-RU" sz="2400" b="0" dirty="0" smtClean="0">
                <a:latin typeface="Book Antiqua" panose="02040602050305030304" pitchFamily="18" charset="0"/>
              </a:rPr>
              <a:t>модуль </a:t>
            </a:r>
            <a:r>
              <a:rPr lang="en-US" sz="2400" b="0" dirty="0" smtClean="0">
                <a:latin typeface="Book Antiqua" panose="02040602050305030304" pitchFamily="18" charset="0"/>
              </a:rPr>
              <a:t>ESP32,1</a:t>
            </a:r>
            <a:r>
              <a:rPr lang="ru-RU" sz="2400" b="0" dirty="0" err="1" smtClean="0">
                <a:latin typeface="Book Antiqua" panose="02040602050305030304" pitchFamily="18" charset="0"/>
              </a:rPr>
              <a:t>шт</a:t>
            </a:r>
            <a:r>
              <a:rPr lang="en-US" sz="2400" b="0" dirty="0" smtClean="0">
                <a:latin typeface="Book Antiqua" panose="02040602050305030304" pitchFamily="18" charset="0"/>
              </a:rPr>
              <a:t>;</a:t>
            </a:r>
            <a:endParaRPr lang="ru-RU" sz="2400" b="0" dirty="0" smtClean="0">
              <a:latin typeface="Book Antiqua" panose="0204060205030503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b="0" dirty="0" smtClean="0">
                <a:latin typeface="Book Antiqua" panose="02040602050305030304" pitchFamily="18" charset="0"/>
              </a:rPr>
              <a:t>Макетная плата 90х70мм,1шт</a:t>
            </a:r>
            <a:r>
              <a:rPr lang="ru-RU" sz="2800" b="0" dirty="0" smtClean="0">
                <a:latin typeface="Book Antiqua" panose="02040602050305030304" pitchFamily="18" charset="0"/>
              </a:rPr>
              <a:t>.</a:t>
            </a:r>
            <a:endParaRPr lang="ru-RU" sz="2800" b="0" dirty="0" smtClean="0">
              <a:latin typeface="Book Antiqua" panose="0204060205030503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819" y="1588136"/>
            <a:ext cx="3566347" cy="27836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81" y="1588136"/>
            <a:ext cx="3561938" cy="278365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473521" y="454053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dirty="0" smtClean="0">
                <a:latin typeface="Book Antiqua" panose="02040602050305030304" pitchFamily="18" charset="0"/>
              </a:rPr>
              <a:t>Рисунок. Передняя и задняя сторона платы</a:t>
            </a:r>
            <a:endParaRPr lang="ru-RU" b="0" dirty="0" smtClean="0">
              <a:latin typeface="Book Antiqua" panose="02040602050305030304" pitchFamily="18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1109960" y="6294120"/>
            <a:ext cx="108204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5/19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128789"/>
            <a:ext cx="10972800" cy="795270"/>
          </a:xfrm>
        </p:spPr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Программирование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75" y="666481"/>
            <a:ext cx="9292449" cy="4850399"/>
          </a:xfr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11109960" y="6294120"/>
            <a:ext cx="108204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6/19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34242" y="5516880"/>
            <a:ext cx="792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0" dirty="0" smtClean="0">
                <a:latin typeface="Book Antiqua" panose="02040602050305030304" pitchFamily="18" charset="0"/>
              </a:rPr>
              <a:t>Рисунок. Программирование </a:t>
            </a:r>
            <a:r>
              <a:rPr lang="en-US" b="0" dirty="0" smtClean="0">
                <a:latin typeface="Book Antiqua" panose="02040602050305030304" pitchFamily="18" charset="0"/>
              </a:rPr>
              <a:t>STM 32</a:t>
            </a:r>
            <a:endParaRPr lang="ru-RU" b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115910"/>
            <a:ext cx="10972800" cy="683542"/>
          </a:xfrm>
        </p:spPr>
        <p:txBody>
          <a:bodyPr/>
          <a:lstStyle/>
          <a:p>
            <a:r>
              <a:rPr lang="ru-RU" dirty="0" err="1" smtClean="0">
                <a:latin typeface="Book Antiqua" panose="02040602050305030304" pitchFamily="18" charset="0"/>
              </a:rPr>
              <a:t>Прототипирование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1630680"/>
            <a:ext cx="5364479" cy="4023359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1109960" y="6294120"/>
            <a:ext cx="108204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7/19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0" y="1630681"/>
            <a:ext cx="3017519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4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128790"/>
            <a:ext cx="10972800" cy="580511"/>
          </a:xfrm>
        </p:spPr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Ручной монтаж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99" y="1066796"/>
            <a:ext cx="2926080" cy="3901441"/>
          </a:xfrm>
          <a:effectLst>
            <a:softEdge rad="1651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778" y="865816"/>
            <a:ext cx="3901443" cy="4303399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91706" y="890328"/>
            <a:ext cx="3901442" cy="425437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2269239" y="5383263"/>
            <a:ext cx="792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0" dirty="0" smtClean="0">
                <a:latin typeface="Book Antiqua" panose="02040602050305030304" pitchFamily="18" charset="0"/>
              </a:rPr>
              <a:t>Рисунок. Сквозной монтаж компонентов</a:t>
            </a:r>
            <a:endParaRPr lang="ru-RU" b="0" dirty="0" smtClean="0">
              <a:latin typeface="Book Antiqua" panose="02040602050305030304" pitchFamily="18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1109960" y="6294120"/>
            <a:ext cx="108204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8/19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103032"/>
            <a:ext cx="10972800" cy="541875"/>
          </a:xfrm>
        </p:spPr>
        <p:txBody>
          <a:bodyPr/>
          <a:lstStyle/>
          <a:p>
            <a:r>
              <a:rPr lang="ru-RU" dirty="0" smtClean="0">
                <a:latin typeface="Book Antiqua" panose="02040602050305030304" pitchFamily="18" charset="0"/>
              </a:rPr>
              <a:t>3</a:t>
            </a:r>
            <a:r>
              <a:rPr lang="en-US" dirty="0" smtClean="0">
                <a:latin typeface="Book Antiqua" panose="02040602050305030304" pitchFamily="18" charset="0"/>
              </a:rPr>
              <a:t>D-</a:t>
            </a:r>
            <a:r>
              <a:rPr lang="ru-RU" dirty="0" smtClean="0">
                <a:latin typeface="Book Antiqua" panose="02040602050305030304" pitchFamily="18" charset="0"/>
              </a:rPr>
              <a:t>моделирование</a:t>
            </a:r>
            <a:endParaRPr lang="ru-RU" dirty="0">
              <a:latin typeface="Book Antiqua" panose="0204060205030503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788831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>
                <a:latin typeface="Book Antiqua" panose="02040602050305030304" pitchFamily="18" charset="0"/>
              </a:rPr>
              <a:t>Прототипирование</a:t>
            </a:r>
            <a:r>
              <a:rPr lang="ru-RU" dirty="0" smtClean="0">
                <a:latin typeface="Book Antiqua" panose="02040602050305030304" pitchFamily="18" charset="0"/>
              </a:rPr>
              <a:t> корпусов велось в САПР Компас-3</a:t>
            </a:r>
            <a:r>
              <a:rPr lang="en-US" dirty="0" smtClean="0">
                <a:latin typeface="Book Antiqua" panose="02040602050305030304" pitchFamily="18" charset="0"/>
              </a:rPr>
              <a:t>D.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63796"/>
            <a:ext cx="4078275" cy="37009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75" y="1731941"/>
            <a:ext cx="3116722" cy="37578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24" y="1731941"/>
            <a:ext cx="3397274" cy="375784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284479" y="5521588"/>
            <a:ext cx="792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0" dirty="0" smtClean="0">
                <a:latin typeface="Book Antiqua" panose="02040602050305030304" pitchFamily="18" charset="0"/>
              </a:rPr>
              <a:t>Рисунок. 3</a:t>
            </a:r>
            <a:r>
              <a:rPr lang="en-US" b="0" dirty="0" smtClean="0">
                <a:latin typeface="Book Antiqua" panose="02040602050305030304" pitchFamily="18" charset="0"/>
              </a:rPr>
              <a:t>D-</a:t>
            </a:r>
            <a:r>
              <a:rPr lang="ru-RU" b="0" dirty="0" smtClean="0">
                <a:latin typeface="Book Antiqua" panose="02040602050305030304" pitchFamily="18" charset="0"/>
              </a:rPr>
              <a:t>модель передатчика</a:t>
            </a:r>
            <a:endParaRPr lang="ru-RU" b="0" dirty="0" smtClean="0">
              <a:latin typeface="Book Antiqua" panose="02040602050305030304" pitchFamily="18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1109960" y="6294120"/>
            <a:ext cx="1082040" cy="5638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 smtClean="0">
                <a:latin typeface="Book Antiqua" panose="02040602050305030304" pitchFamily="18" charset="0"/>
              </a:rPr>
              <a:t>9/19</a:t>
            </a:r>
            <a:endParaRPr lang="ru-RU" sz="2400" b="0" kern="0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anose="020B080603090205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anose="020B0806030902050204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anose="020B080603090205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ru-RU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anose="020B0806030902050204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3141</TotalTime>
  <Words>465</Words>
  <Application>Microsoft Office PowerPoint</Application>
  <PresentationFormat>Широкоэкранный</PresentationFormat>
  <Paragraphs>147</Paragraphs>
  <Slides>19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Tahoma</vt:lpstr>
      <vt:lpstr>Impact</vt:lpstr>
      <vt:lpstr>Times New Roman</vt:lpstr>
      <vt:lpstr>Arial</vt:lpstr>
      <vt:lpstr>GOST</vt:lpstr>
      <vt:lpstr>Book Antiqua</vt:lpstr>
      <vt:lpstr>GOST type B</vt:lpstr>
      <vt:lpstr>1_Default Design</vt:lpstr>
      <vt:lpstr>2_Default Design</vt:lpstr>
      <vt:lpstr>Презентация PowerPoint</vt:lpstr>
      <vt:lpstr>Актуальность</vt:lpstr>
      <vt:lpstr>Цель</vt:lpstr>
      <vt:lpstr>Используемые компоненты</vt:lpstr>
      <vt:lpstr>Презентация PowerPoint</vt:lpstr>
      <vt:lpstr>Программирование</vt:lpstr>
      <vt:lpstr>Прототипирование</vt:lpstr>
      <vt:lpstr>Ручной монтаж</vt:lpstr>
      <vt:lpstr>3D-моделирование</vt:lpstr>
      <vt:lpstr>Презентация PowerPoint</vt:lpstr>
      <vt:lpstr>Передача данных на сервер</vt:lpstr>
      <vt:lpstr>Конструкторская документация</vt:lpstr>
      <vt:lpstr>Презентация PowerPoint</vt:lpstr>
      <vt:lpstr>Демонстрация работы</vt:lpstr>
      <vt:lpstr>Команда проекта</vt:lpstr>
      <vt:lpstr>Экономическая целесообразность</vt:lpstr>
      <vt:lpstr>Экономическая целесообразность</vt:lpstr>
      <vt:lpstr>Презентация PowerPoint</vt:lpstr>
      <vt:lpstr>Презентация PowerPoint</vt:lpstr>
    </vt:vector>
  </TitlesOfParts>
  <Manager>Станислав А. Кудж</Manager>
  <Company>РСА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Предложения к Концепции</dc:title>
  <dc:creator>Станислав А. Кудж</dc:creator>
  <cp:lastModifiedBy>Учетная запись Майкрософт</cp:lastModifiedBy>
  <cp:revision>782</cp:revision>
  <cp:lastPrinted>2017-04-28T08:27:00Z</cp:lastPrinted>
  <dcterms:created xsi:type="dcterms:W3CDTF">2004-03-24T15:36:00Z</dcterms:created>
  <dcterms:modified xsi:type="dcterms:W3CDTF">2023-10-08T10:10:00Z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D853DD992A194400A7E1A66FE44BDAB2</vt:lpwstr>
  </property>
  <property fmtid="{D5CDD505-2E9C-101B-9397-08002B2CF9AE}" pid="3" name="KSOProductBuildVer">
    <vt:lpwstr>1049-11.2.0.11537</vt:lpwstr>
  </property>
</Properties>
</file>